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29"/>
  </p:notesMasterIdLst>
  <p:sldIdLst>
    <p:sldId id="256" r:id="rId2"/>
    <p:sldId id="257" r:id="rId3"/>
    <p:sldId id="258" r:id="rId4"/>
    <p:sldId id="259" r:id="rId5"/>
    <p:sldId id="260" r:id="rId6"/>
    <p:sldId id="282"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5143500" type="screen16x9"/>
  <p:notesSz cx="6858000" cy="9144000"/>
  <p:embeddedFontLst>
    <p:embeddedFont>
      <p:font typeface="Open Sans" panose="020B0606030504020204" pitchFamily="34" charset="0"/>
      <p:regular r:id="rId30"/>
      <p:bold r:id="rId31"/>
      <p:italic r:id="rId32"/>
      <p:boldItalic r:id="rId33"/>
    </p:embeddedFont>
    <p:embeddedFont>
      <p:font typeface="PT Serif" panose="020A0603040505020204" pitchFamily="18"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0cba7453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0cba7453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0cba7453d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0cba7453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20cba7453d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20cba7453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20cba7453d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20cba7453d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0cba7453d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0cba7453d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0cba7441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0cba7441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20cba7453d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20cba7453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0cba7453d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0cba7453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20cba7453d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20cba7453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0cba7453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0cba7453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20cba7453d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20cba7453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20cba7453d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20cba7453d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0cba7453d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20cba7453d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20cba7453d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20cba7453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20cba7453d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20cba7453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20cba7453d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20cba7453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20cba7453d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20cba7453d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1a6956c9a0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1a6956c9a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20cba7453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20cba7453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20cba7453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20cba7453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cba7453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cba7453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3183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cba7453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cba7453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0cba7453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0cba7453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0d779bf7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0d779bf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tijd maken </a:t>
            </a:r>
            <a:endParaRPr/>
          </a:p>
          <a:p>
            <a:pPr marL="0" lvl="0" indent="0" algn="ctr" rtl="0">
              <a:spcBef>
                <a:spcPts val="0"/>
              </a:spcBef>
              <a:spcAft>
                <a:spcPts val="0"/>
              </a:spcAft>
              <a:buNone/>
            </a:pPr>
            <a:r>
              <a:rPr lang="nl"/>
              <a:t>voor opleiding</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latin typeface="PT Serif"/>
                <a:ea typeface="PT Serif"/>
                <a:cs typeface="PT Serif"/>
                <a:sym typeface="PT Serif"/>
              </a:rPr>
              <a:t>Wat zijn de voor- en nadelen voor jouw organisatie en/of jezelf als je tijd maakt voor opleiding?</a:t>
            </a:r>
            <a:endParaRPr sz="3600" b="0" i="1">
              <a:latin typeface="PT Serif"/>
              <a:ea typeface="PT Serif"/>
              <a:cs typeface="PT Serif"/>
              <a:sym typeface="PT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Wat zijn sterktes en zwaktes in jouw organisatie als het gaat over opleiding? </a:t>
            </a:r>
            <a:endParaRPr sz="3600" b="0" i="1">
              <a:latin typeface="PT Serif"/>
              <a:ea typeface="PT Serif"/>
              <a:cs typeface="PT Serif"/>
              <a:sym typeface="PT Serif"/>
            </a:endParaRPr>
          </a:p>
          <a:p>
            <a:pPr marL="0" lvl="0" indent="0" algn="l" rtl="0">
              <a:spcBef>
                <a:spcPts val="1000"/>
              </a:spcBef>
              <a:spcAft>
                <a:spcPts val="1000"/>
              </a:spcAft>
              <a:buNone/>
            </a:pPr>
            <a:r>
              <a:rPr lang="nl" sz="3600" b="0" i="1">
                <a:latin typeface="PT Serif"/>
                <a:ea typeface="PT Serif"/>
                <a:cs typeface="PT Serif"/>
                <a:sym typeface="PT Serif"/>
              </a:rPr>
              <a:t>Welke risico’s en kansen zijn er?</a:t>
            </a:r>
            <a:endParaRPr sz="3600" b="0" i="1">
              <a:latin typeface="PT Serif"/>
              <a:ea typeface="PT Serif"/>
              <a:cs typeface="PT Serif"/>
              <a:sym typeface="PT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Hoe kan je de nadelen beperken?</a:t>
            </a:r>
            <a:endParaRPr sz="3600" b="0" i="1">
              <a:latin typeface="PT Serif"/>
              <a:ea typeface="PT Serif"/>
              <a:cs typeface="PT Serif"/>
              <a:sym typeface="PT Serif"/>
            </a:endParaRPr>
          </a:p>
          <a:p>
            <a:pPr marL="0" lvl="0" indent="0" algn="l" rtl="0">
              <a:spcBef>
                <a:spcPts val="1000"/>
              </a:spcBef>
              <a:spcAft>
                <a:spcPts val="1000"/>
              </a:spcAft>
              <a:buNone/>
            </a:pPr>
            <a:r>
              <a:rPr lang="nl" sz="3600" b="0" i="1">
                <a:latin typeface="PT Serif"/>
                <a:ea typeface="PT Serif"/>
                <a:cs typeface="PT Serif"/>
                <a:sym typeface="PT Serif"/>
              </a:rPr>
              <a:t>Blijft het nadeel even groot op langere termijn?</a:t>
            </a:r>
            <a:endParaRPr sz="3600" b="0" i="1">
              <a:latin typeface="PT Serif"/>
              <a:ea typeface="PT Serif"/>
              <a:cs typeface="PT Serif"/>
              <a:sym typeface="PT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9"/>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Hoe kan je inspelen op de huidige zwaktes binnen jouw organisatie?</a:t>
            </a:r>
            <a:endParaRPr sz="3600" b="0" i="1">
              <a:latin typeface="PT Serif"/>
              <a:ea typeface="PT Serif"/>
              <a:cs typeface="PT Serif"/>
              <a:sym typeface="PT Serif"/>
            </a:endParaRPr>
          </a:p>
          <a:p>
            <a:pPr marL="0" lvl="0" indent="0" algn="l" rtl="0">
              <a:spcBef>
                <a:spcPts val="1000"/>
              </a:spcBef>
              <a:spcAft>
                <a:spcPts val="1000"/>
              </a:spcAft>
              <a:buNone/>
            </a:pPr>
            <a:r>
              <a:rPr lang="nl" sz="3600" b="0" i="1">
                <a:latin typeface="PT Serif"/>
                <a:ea typeface="PT Serif"/>
                <a:cs typeface="PT Serif"/>
                <a:sym typeface="PT Serif"/>
              </a:rPr>
              <a:t>Hoe kan je via de kansen bij het meer tijd nemen voor opleiding de nadelen minimaliseren en de voordelen maximaliseren?</a:t>
            </a:r>
            <a:endParaRPr sz="3600" b="0" i="1">
              <a:latin typeface="PT Serif"/>
              <a:ea typeface="PT Serif"/>
              <a:cs typeface="PT Serif"/>
              <a:sym typeface="PT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0"/>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Wat is ‘opleiding’? </a:t>
            </a:r>
            <a:endParaRPr sz="3600" b="0" i="1">
              <a:latin typeface="PT Serif"/>
              <a:ea typeface="PT Serif"/>
              <a:cs typeface="PT Serif"/>
              <a:sym typeface="PT Serif"/>
            </a:endParaRPr>
          </a:p>
          <a:p>
            <a:pPr marL="0" lvl="0" indent="0" algn="l" rtl="0">
              <a:spcBef>
                <a:spcPts val="1000"/>
              </a:spcBef>
              <a:spcAft>
                <a:spcPts val="0"/>
              </a:spcAft>
              <a:buNone/>
            </a:pPr>
            <a:r>
              <a:rPr lang="nl" sz="3600" b="0" i="1">
                <a:latin typeface="PT Serif"/>
                <a:ea typeface="PT Serif"/>
                <a:cs typeface="PT Serif"/>
                <a:sym typeface="PT Serif"/>
              </a:rPr>
              <a:t>Op welke manier kan je deze organiseren? </a:t>
            </a:r>
            <a:endParaRPr sz="3600" b="0" i="1">
              <a:latin typeface="PT Serif"/>
              <a:ea typeface="PT Serif"/>
              <a:cs typeface="PT Serif"/>
              <a:sym typeface="PT Serif"/>
            </a:endParaRPr>
          </a:p>
          <a:p>
            <a:pPr marL="0" lvl="0" indent="0" algn="l" rtl="0">
              <a:spcBef>
                <a:spcPts val="1000"/>
              </a:spcBef>
              <a:spcAft>
                <a:spcPts val="0"/>
              </a:spcAft>
              <a:buNone/>
            </a:pPr>
            <a:r>
              <a:rPr lang="nl" sz="3600" b="0" i="1">
                <a:latin typeface="PT Serif"/>
                <a:ea typeface="PT Serif"/>
                <a:cs typeface="PT Serif"/>
                <a:sym typeface="PT Serif"/>
              </a:rPr>
              <a:t>Hoe doe je dit op de werkvloer?</a:t>
            </a:r>
            <a:endParaRPr sz="3600" b="0" i="1">
              <a:latin typeface="PT Serif"/>
              <a:ea typeface="PT Serif"/>
              <a:cs typeface="PT Serif"/>
              <a:sym typeface="PT Serif"/>
            </a:endParaRPr>
          </a:p>
          <a:p>
            <a:pPr marL="0" lvl="0" indent="0" algn="l" rtl="0">
              <a:spcBef>
                <a:spcPts val="1000"/>
              </a:spcBef>
              <a:spcAft>
                <a:spcPts val="1000"/>
              </a:spcAft>
              <a:buNone/>
            </a:pPr>
            <a:r>
              <a:rPr lang="nl" sz="3600" b="0" i="1">
                <a:latin typeface="PT Serif"/>
                <a:ea typeface="PT Serif"/>
                <a:cs typeface="PT Serif"/>
                <a:sym typeface="PT Serif"/>
              </a:rPr>
              <a:t>Wie kan je betrekken?</a:t>
            </a:r>
            <a:endParaRPr sz="3600" b="0" i="1">
              <a:latin typeface="PT Serif"/>
              <a:ea typeface="PT Serif"/>
              <a:cs typeface="PT Serif"/>
              <a:sym typeface="PT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Rollenspel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2"/>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Wat deed de leidinggevende goed en minder goed?</a:t>
            </a:r>
            <a:endParaRPr sz="3600" b="0" i="1">
              <a:latin typeface="PT Serif"/>
              <a:ea typeface="PT Serif"/>
              <a:cs typeface="PT Serif"/>
              <a:sym typeface="PT Serif"/>
            </a:endParaRPr>
          </a:p>
          <a:p>
            <a:pPr marL="0" lvl="0" indent="0" algn="l" rtl="0">
              <a:spcBef>
                <a:spcPts val="1000"/>
              </a:spcBef>
              <a:spcAft>
                <a:spcPts val="1000"/>
              </a:spcAft>
              <a:buNone/>
            </a:pPr>
            <a:r>
              <a:rPr lang="nl" sz="3600" b="0" i="1">
                <a:latin typeface="PT Serif"/>
                <a:ea typeface="PT Serif"/>
                <a:cs typeface="PT Serif"/>
                <a:sym typeface="PT Serif"/>
              </a:rPr>
              <a:t>Hoe kan je het nog aanpakken?</a:t>
            </a:r>
            <a:endParaRPr sz="3600" b="0" i="1">
              <a:latin typeface="PT Serif"/>
              <a:ea typeface="PT Serif"/>
              <a:cs typeface="PT Serif"/>
              <a:sym typeface="PT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3"/>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Wat was de ervaring van de leidinggevende en de medewerker na het gesprek?</a:t>
            </a:r>
            <a:endParaRPr sz="3600" b="0" i="1">
              <a:latin typeface="PT Serif"/>
              <a:ea typeface="PT Serif"/>
              <a:cs typeface="PT Serif"/>
              <a:sym typeface="PT Serif"/>
            </a:endParaRPr>
          </a:p>
          <a:p>
            <a:pPr marL="0" lvl="0" indent="0" algn="l" rtl="0">
              <a:spcBef>
                <a:spcPts val="1000"/>
              </a:spcBef>
              <a:spcAft>
                <a:spcPts val="0"/>
              </a:spcAft>
              <a:buNone/>
            </a:pPr>
            <a:r>
              <a:rPr lang="nl" sz="3600" b="0" i="1">
                <a:latin typeface="PT Serif"/>
                <a:ea typeface="PT Serif"/>
                <a:cs typeface="PT Serif"/>
                <a:sym typeface="PT Serif"/>
              </a:rPr>
              <a:t>Werd het doel bereikt?</a:t>
            </a:r>
            <a:endParaRPr sz="3600" b="0" i="1">
              <a:latin typeface="PT Serif"/>
              <a:ea typeface="PT Serif"/>
              <a:cs typeface="PT Serif"/>
              <a:sym typeface="PT Serif"/>
            </a:endParaRPr>
          </a:p>
          <a:p>
            <a:pPr marL="0" lvl="0" indent="0" algn="l" rtl="0">
              <a:spcBef>
                <a:spcPts val="1000"/>
              </a:spcBef>
              <a:spcAft>
                <a:spcPts val="0"/>
              </a:spcAft>
              <a:buNone/>
            </a:pPr>
            <a:r>
              <a:rPr lang="nl" sz="3600" b="0" i="1">
                <a:latin typeface="PT Serif"/>
                <a:ea typeface="PT Serif"/>
                <a:cs typeface="PT Serif"/>
                <a:sym typeface="PT Serif"/>
              </a:rPr>
              <a:t>Kan de groep tips formuleren?</a:t>
            </a:r>
            <a:endParaRPr sz="3600" b="0" i="1">
              <a:latin typeface="PT Serif"/>
              <a:ea typeface="PT Serif"/>
              <a:cs typeface="PT Serif"/>
              <a:sym typeface="PT Serif"/>
            </a:endParaRPr>
          </a:p>
          <a:p>
            <a:pPr marL="0" lvl="0" indent="0" algn="l" rtl="0">
              <a:spcBef>
                <a:spcPts val="1000"/>
              </a:spcBef>
              <a:spcAft>
                <a:spcPts val="0"/>
              </a:spcAft>
              <a:buNone/>
            </a:pPr>
            <a:endParaRPr sz="3600" b="0" i="1">
              <a:latin typeface="PT Serif"/>
              <a:ea typeface="PT Serif"/>
              <a:cs typeface="PT Serif"/>
              <a:sym typeface="PT Serif"/>
            </a:endParaRPr>
          </a:p>
          <a:p>
            <a:pPr marL="0" lvl="0" indent="0" algn="l" rtl="0">
              <a:spcBef>
                <a:spcPts val="1000"/>
              </a:spcBef>
              <a:spcAft>
                <a:spcPts val="0"/>
              </a:spcAft>
              <a:buNone/>
            </a:pPr>
            <a:endParaRPr sz="3600" b="0" i="1">
              <a:latin typeface="PT Serif"/>
              <a:ea typeface="PT Serif"/>
              <a:cs typeface="PT Serif"/>
              <a:sym typeface="PT Serif"/>
            </a:endParaRPr>
          </a:p>
          <a:p>
            <a:pPr marL="0" lvl="0" indent="0" algn="l" rtl="0">
              <a:spcBef>
                <a:spcPts val="1000"/>
              </a:spcBef>
              <a:spcAft>
                <a:spcPts val="1000"/>
              </a:spcAft>
              <a:buNone/>
            </a:pPr>
            <a:endParaRPr sz="3600" b="0" i="1">
              <a:latin typeface="PT Serif"/>
              <a:ea typeface="PT Serif"/>
              <a:cs typeface="PT Serif"/>
              <a:sym typeface="PT Serif"/>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5"/>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sz="3600" b="0" i="1">
                <a:latin typeface="PT Serif"/>
                <a:ea typeface="PT Serif"/>
                <a:cs typeface="PT Serif"/>
                <a:sym typeface="PT Serif"/>
              </a:rPr>
              <a:t>Hoeveel tijd maak je vrij voor het volgen van opleiding?</a:t>
            </a:r>
            <a:endParaRPr sz="3600" b="0" i="1">
              <a:latin typeface="PT Serif"/>
              <a:ea typeface="PT Serif"/>
              <a:cs typeface="PT Serif"/>
              <a:sym typeface="PT Serif"/>
            </a:endParaRPr>
          </a:p>
          <a:p>
            <a:pPr marL="457200" lvl="0" indent="0" algn="l" rtl="0">
              <a:spcBef>
                <a:spcPts val="1000"/>
              </a:spcBef>
              <a:spcAft>
                <a:spcPts val="0"/>
              </a:spcAft>
              <a:buNone/>
            </a:pPr>
            <a:r>
              <a:rPr lang="nl" sz="3600" b="0" i="1">
                <a:latin typeface="PT Serif"/>
                <a:ea typeface="PT Serif"/>
                <a:cs typeface="PT Serif"/>
                <a:sym typeface="PT Serif"/>
              </a:rPr>
              <a:t>Is dit de laatste jaren meer of minder? Waarom?</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Wat zorgt ervoor dat je meer tijd vrij maakt voor opleiding?</a:t>
            </a:r>
            <a:endParaRPr sz="3600" b="0" i="1">
              <a:latin typeface="PT Serif"/>
              <a:ea typeface="PT Serif"/>
              <a:cs typeface="PT Serif"/>
              <a:sym typeface="PT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Introductie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6"/>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Welke opleidingen heb je nodig in jouw werk?</a:t>
            </a:r>
            <a:endParaRPr sz="3600" b="0" i="1">
              <a:latin typeface="PT Serif"/>
              <a:ea typeface="PT Serif"/>
              <a:cs typeface="PT Serif"/>
              <a:sym typeface="PT Serif"/>
            </a:endParaRPr>
          </a:p>
          <a:p>
            <a:pPr marL="457200" lvl="0" indent="0" algn="l" rtl="0">
              <a:spcBef>
                <a:spcPts val="1000"/>
              </a:spcBef>
              <a:spcAft>
                <a:spcPts val="0"/>
              </a:spcAft>
              <a:buNone/>
            </a:pPr>
            <a:r>
              <a:rPr lang="nl" sz="3600" b="0" i="1">
                <a:latin typeface="PT Serif"/>
                <a:ea typeface="PT Serif"/>
                <a:cs typeface="PT Serif"/>
                <a:sym typeface="PT Serif"/>
              </a:rPr>
              <a:t>Waarom?</a:t>
            </a:r>
            <a:endParaRPr sz="3600" b="0" i="1">
              <a:latin typeface="PT Serif"/>
              <a:ea typeface="PT Serif"/>
              <a:cs typeface="PT Serif"/>
              <a:sym typeface="PT Serif"/>
            </a:endParaRPr>
          </a:p>
          <a:p>
            <a:pPr marL="457200" lvl="0" indent="0" algn="l" rtl="0">
              <a:spcBef>
                <a:spcPts val="1000"/>
              </a:spcBef>
              <a:spcAft>
                <a:spcPts val="0"/>
              </a:spcAft>
              <a:buNone/>
            </a:pPr>
            <a:r>
              <a:rPr lang="nl" sz="3600" b="0" i="1">
                <a:latin typeface="PT Serif"/>
                <a:ea typeface="PT Serif"/>
                <a:cs typeface="PT Serif"/>
                <a:sym typeface="PT Serif"/>
              </a:rPr>
              <a:t>Maak je hier al voldoende tijd voor? Waarom wel/niet?</a:t>
            </a:r>
            <a:endParaRPr sz="3600" b="0" i="1">
              <a:latin typeface="PT Serif"/>
              <a:ea typeface="PT Serif"/>
              <a:cs typeface="PT Serif"/>
              <a:sym typeface="PT Serif"/>
            </a:endParaRPr>
          </a:p>
          <a:p>
            <a:pPr marL="0" lvl="0" indent="0" algn="l" rtl="0">
              <a:spcBef>
                <a:spcPts val="1000"/>
              </a:spcBef>
              <a:spcAft>
                <a:spcPts val="1000"/>
              </a:spcAft>
              <a:buNone/>
            </a:pPr>
            <a:endParaRPr sz="3600" b="0" i="1">
              <a:latin typeface="PT Serif"/>
              <a:ea typeface="PT Serif"/>
              <a:cs typeface="PT Serif"/>
              <a:sym typeface="PT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7"/>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solidFill>
                  <a:schemeClr val="dk1"/>
                </a:solidFill>
                <a:latin typeface="PT Serif"/>
                <a:ea typeface="PT Serif"/>
                <a:cs typeface="PT Serif"/>
                <a:sym typeface="PT Serif"/>
              </a:rPr>
              <a:t>In hoeverre is er sprake van een leercultuur in jouw organisatie?</a:t>
            </a:r>
            <a:endParaRPr sz="3600" b="0" i="1">
              <a:solidFill>
                <a:schemeClr val="dk1"/>
              </a:solidFill>
              <a:latin typeface="PT Serif"/>
              <a:ea typeface="PT Serif"/>
              <a:cs typeface="PT Serif"/>
              <a:sym typeface="PT Serif"/>
            </a:endParaRPr>
          </a:p>
          <a:p>
            <a:pPr marL="457200" lvl="0" indent="0" algn="l" rtl="0">
              <a:spcBef>
                <a:spcPts val="1000"/>
              </a:spcBef>
              <a:spcAft>
                <a:spcPts val="0"/>
              </a:spcAft>
              <a:buNone/>
            </a:pPr>
            <a:r>
              <a:rPr lang="nl" sz="3600" b="0" i="1">
                <a:latin typeface="PT Serif"/>
                <a:ea typeface="PT Serif"/>
                <a:cs typeface="PT Serif"/>
                <a:sym typeface="PT Serif"/>
              </a:rPr>
              <a:t>Hoe merk je dat?</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Wat kan helpen om (nog meer) een leercultuur op te bouwen?</a:t>
            </a:r>
            <a:endParaRPr sz="3600" b="0" i="1">
              <a:latin typeface="PT Serif"/>
              <a:ea typeface="PT Serif"/>
              <a:cs typeface="PT Serif"/>
              <a:sym typeface="PT Serif"/>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8"/>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‘Tijd maken voor opleiding is niet voor iedereen weggelegd. Het kan pas wanneer je zaak of je werk goed draait en je tijd in overschot hebt.’</a:t>
            </a:r>
            <a:endParaRPr sz="3600" b="0" i="1">
              <a:latin typeface="PT Serif"/>
              <a:ea typeface="PT Serif"/>
              <a:cs typeface="PT Serif"/>
              <a:sym typeface="PT Serif"/>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9"/>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‘Tijd maken voor opleiding moet je vooral doen wanneer je in een nieuwe job start. Daarna komt het er toch niet meer van.’</a:t>
            </a:r>
            <a:endParaRPr sz="3600" b="0" i="1">
              <a:latin typeface="PT Serif"/>
              <a:ea typeface="PT Serif"/>
              <a:cs typeface="PT Serif"/>
              <a:sym typeface="PT Serif"/>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0"/>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‘Willy, je hoeft de opleiding niet te volgen, aangezien je binnenkort toch met pensioen gaat.’</a:t>
            </a:r>
            <a:endParaRPr sz="3600" b="0" i="1">
              <a:latin typeface="PT Serif"/>
              <a:ea typeface="PT Serif"/>
              <a:cs typeface="PT Serif"/>
              <a:sym typeface="PT Serif"/>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1"/>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‘We kunnen maar beter goed nadenken over wie we de opleiding laten volgen. Als ze vertrekken uit de organisatie is de opleiding voor niks geweest.’</a:t>
            </a:r>
            <a:endParaRPr sz="3600" b="0" i="1">
              <a:latin typeface="PT Serif"/>
              <a:ea typeface="PT Serif"/>
              <a:cs typeface="PT Serif"/>
              <a:sym typeface="PT Serif"/>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2"/>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‘Laat mijn collega maar de opleiding volgen, ik laat al die nieuwigheden liever aan mij voorbij gaan.’</a:t>
            </a:r>
            <a:endParaRPr sz="3600" b="0" i="1">
              <a:latin typeface="PT Serif"/>
              <a:ea typeface="PT Serif"/>
              <a:cs typeface="PT Serif"/>
              <a:sym typeface="PT Serif"/>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43"/>
          <p:cNvSpPr txBox="1">
            <a:spLocks noGrp="1"/>
          </p:cNvSpPr>
          <p:nvPr>
            <p:ph type="title" idx="4294967295"/>
          </p:nvPr>
        </p:nvSpPr>
        <p:spPr>
          <a:xfrm>
            <a:off x="1497200" y="753625"/>
            <a:ext cx="6975300" cy="4181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sz="3600" b="0" i="1">
                <a:latin typeface="PT Serif"/>
                <a:ea typeface="PT Serif"/>
                <a:cs typeface="PT Serif"/>
                <a:sym typeface="PT Serif"/>
              </a:rPr>
              <a:t>Beoordeel volgende uitspraak:</a:t>
            </a:r>
            <a:endParaRPr sz="3600" b="0" i="1">
              <a:latin typeface="PT Serif"/>
              <a:ea typeface="PT Serif"/>
              <a:cs typeface="PT Serif"/>
              <a:sym typeface="PT Serif"/>
            </a:endParaRPr>
          </a:p>
          <a:p>
            <a:pPr marL="457200" lvl="0" indent="0" algn="l" rtl="0">
              <a:spcBef>
                <a:spcPts val="1000"/>
              </a:spcBef>
              <a:spcAft>
                <a:spcPts val="1000"/>
              </a:spcAft>
              <a:buNone/>
            </a:pPr>
            <a:r>
              <a:rPr lang="nl" sz="3600" b="0" i="1">
                <a:latin typeface="PT Serif"/>
                <a:ea typeface="PT Serif"/>
                <a:cs typeface="PT Serif"/>
                <a:sym typeface="PT Serif"/>
              </a:rPr>
              <a:t>‘Opleiding volgen? Waarvoor is dat nu goed? Ik heb al lang genoeg achter de schoolbanken gezeten.’ Of ‘Ik doe mijn werk al jaren, wie gaat me nog iets kunnen bijleren?’</a:t>
            </a:r>
            <a:endParaRPr sz="3600" b="0" i="1">
              <a:latin typeface="PT Serif"/>
              <a:ea typeface="PT Serif"/>
              <a:cs typeface="PT Serif"/>
              <a:sym typeface="PT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sz="3000"/>
              <a:t>Hoe zijn opleidingen nu georganiseerd in mijn organisatie?</a:t>
            </a:r>
            <a:endParaRPr sz="3000"/>
          </a:p>
          <a:p>
            <a:pPr marL="457200" lvl="0" indent="0" algn="l" rtl="0">
              <a:spcBef>
                <a:spcPts val="1000"/>
              </a:spcBef>
              <a:spcAft>
                <a:spcPts val="0"/>
              </a:spcAft>
              <a:buNone/>
            </a:pPr>
            <a:r>
              <a:rPr lang="nl" sz="3000" b="0"/>
              <a:t>Eerder ad hoc of planmatig?</a:t>
            </a:r>
            <a:endParaRPr sz="3000" b="0"/>
          </a:p>
          <a:p>
            <a:pPr marL="457200" lvl="0" indent="0" algn="l" rtl="0">
              <a:spcBef>
                <a:spcPts val="1000"/>
              </a:spcBef>
              <a:spcAft>
                <a:spcPts val="0"/>
              </a:spcAft>
              <a:buNone/>
            </a:pPr>
            <a:r>
              <a:rPr lang="nl" sz="3000" b="0"/>
              <a:t>Welke opleidingen zijn er georganiseerd? Inhoud? Vorm? Doelpubliek?</a:t>
            </a:r>
            <a:endParaRPr sz="3000" b="0"/>
          </a:p>
          <a:p>
            <a:pPr marL="457200" lvl="0" indent="0" algn="l" rtl="0">
              <a:spcBef>
                <a:spcPts val="1000"/>
              </a:spcBef>
              <a:spcAft>
                <a:spcPts val="1000"/>
              </a:spcAft>
              <a:buNone/>
            </a:pPr>
            <a:r>
              <a:rPr lang="nl" sz="3000" b="0"/>
              <a:t>Evaluatie van de huidige opleidingen: welke zijn nuttig of minder nuttig? Waarom?</a:t>
            </a:r>
            <a:endParaRPr sz="30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sz="2000"/>
              <a:t>Welke opleidingen zijn nuttig voor ons, nu of in de toekomst?</a:t>
            </a:r>
            <a:endParaRPr sz="2000"/>
          </a:p>
          <a:p>
            <a:pPr marL="457200" lvl="0" indent="0" algn="l" rtl="0">
              <a:spcBef>
                <a:spcPts val="1000"/>
              </a:spcBef>
              <a:spcAft>
                <a:spcPts val="0"/>
              </a:spcAft>
              <a:buSzPts val="990"/>
              <a:buNone/>
            </a:pPr>
            <a:r>
              <a:rPr lang="nl" sz="2000" b="0"/>
              <a:t>Hoe kan je deze integreren binnen de bestaande werking?</a:t>
            </a:r>
            <a:endParaRPr sz="2000" b="0"/>
          </a:p>
          <a:p>
            <a:pPr marL="457200" lvl="0" indent="0" algn="l" rtl="0">
              <a:spcBef>
                <a:spcPts val="1000"/>
              </a:spcBef>
              <a:spcAft>
                <a:spcPts val="0"/>
              </a:spcAft>
              <a:buSzPts val="990"/>
              <a:buNone/>
            </a:pPr>
            <a:r>
              <a:rPr lang="nl" sz="2000" b="0"/>
              <a:t>Welke vorm kunnen die aannemen?</a:t>
            </a:r>
            <a:endParaRPr sz="2000" b="0"/>
          </a:p>
          <a:p>
            <a:pPr marL="457200" lvl="0" indent="0" algn="l" rtl="0">
              <a:spcBef>
                <a:spcPts val="1000"/>
              </a:spcBef>
              <a:spcAft>
                <a:spcPts val="0"/>
              </a:spcAft>
              <a:buSzPts val="990"/>
              <a:buNone/>
            </a:pPr>
            <a:r>
              <a:rPr lang="nl" sz="2000" b="0"/>
              <a:t>Welke hiervan zou je formeel kunnen organiseren en inplannen? Hoe doe je dit? Budget? Wie betrekken?</a:t>
            </a:r>
            <a:endParaRPr sz="2000" b="0"/>
          </a:p>
          <a:p>
            <a:pPr marL="457200" lvl="0" indent="0" algn="l" rtl="0">
              <a:spcBef>
                <a:spcPts val="1000"/>
              </a:spcBef>
              <a:spcAft>
                <a:spcPts val="0"/>
              </a:spcAft>
              <a:buSzPts val="990"/>
              <a:buNone/>
            </a:pPr>
            <a:r>
              <a:rPr lang="nl" sz="2000" b="0"/>
              <a:t>Hoe zorg je voor een zo breed mogelijk bereik? Communicatie en gedragenheid van het plan? Nazorg van de opleiding?</a:t>
            </a:r>
            <a:endParaRPr sz="2000" b="0"/>
          </a:p>
          <a:p>
            <a:pPr marL="457200" lvl="0" indent="0" algn="l" rtl="0">
              <a:spcBef>
                <a:spcPts val="1000"/>
              </a:spcBef>
              <a:spcAft>
                <a:spcPts val="1000"/>
              </a:spcAft>
              <a:buSzPts val="990"/>
              <a:buNone/>
            </a:pPr>
            <a:r>
              <a:rPr lang="nl" sz="2000" b="0"/>
              <a:t>Hoe kan je deze verankeren binnen de organisatie?</a:t>
            </a:r>
            <a:endParaRPr sz="20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000" dirty="0"/>
              <a:t>Welke randvoorwaarden zijn nodig? </a:t>
            </a:r>
            <a:endParaRPr sz="3000" dirty="0"/>
          </a:p>
          <a:p>
            <a:pPr marL="0" lvl="0" indent="0" algn="l" rtl="0">
              <a:spcBef>
                <a:spcPts val="1000"/>
              </a:spcBef>
              <a:spcAft>
                <a:spcPts val="1000"/>
              </a:spcAft>
              <a:buNone/>
            </a:pPr>
            <a:r>
              <a:rPr lang="nl" sz="3000" b="0" dirty="0"/>
              <a:t>Wat zijn in jouw organisatie remmers en motors als je meer tijd wil maken voor opleiding?</a:t>
            </a:r>
            <a:endParaRPr sz="30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1497200" y="753625"/>
            <a:ext cx="6975300" cy="2964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sz="3000" dirty="0"/>
              <a:t>Vragen voor zelfstandige ondernemers</a:t>
            </a:r>
            <a:endParaRPr sz="3000" dirty="0"/>
          </a:p>
        </p:txBody>
      </p:sp>
    </p:spTree>
    <p:extLst>
      <p:ext uri="{BB962C8B-B14F-4D97-AF65-F5344CB8AC3E}">
        <p14:creationId xmlns:p14="http://schemas.microsoft.com/office/powerpoint/2010/main" val="133394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1000"/>
              </a:spcBef>
              <a:spcAft>
                <a:spcPts val="0"/>
              </a:spcAft>
              <a:buNone/>
            </a:pPr>
            <a:r>
              <a:rPr lang="nl" sz="3000" b="0" dirty="0"/>
              <a:t>Hoe zorg je ervoor dat je voldoende investeert in jezelf, de eigen competenties en vaardigheden? </a:t>
            </a:r>
            <a:endParaRPr sz="3000" b="0" dirty="0"/>
          </a:p>
          <a:p>
            <a:pPr marL="0" lvl="0" indent="0" algn="l" rtl="0">
              <a:spcBef>
                <a:spcPts val="1000"/>
              </a:spcBef>
              <a:spcAft>
                <a:spcPts val="0"/>
              </a:spcAft>
              <a:buNone/>
            </a:pPr>
            <a:r>
              <a:rPr lang="nl" sz="3000" b="0" dirty="0"/>
              <a:t>Wat doe je nu al? </a:t>
            </a:r>
            <a:br>
              <a:rPr lang="nl" sz="3000" b="0" dirty="0"/>
            </a:br>
            <a:r>
              <a:rPr lang="nl" sz="3000" b="0" dirty="0"/>
              <a:t>Wat zou je nog willen bijleren?</a:t>
            </a:r>
            <a:endParaRPr sz="3000" b="0" dirty="0"/>
          </a:p>
          <a:p>
            <a:pPr marL="0" lvl="0" indent="0" algn="l" rtl="0">
              <a:spcBef>
                <a:spcPts val="1000"/>
              </a:spcBef>
              <a:spcAft>
                <a:spcPts val="1000"/>
              </a:spcAft>
              <a:buNone/>
            </a:pPr>
            <a:r>
              <a:rPr lang="nl" sz="3000" b="0" dirty="0"/>
              <a:t>Waarom is dat belangrijk voor jouw zaak?</a:t>
            </a:r>
            <a:endParaRPr sz="30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sz="3000" b="0"/>
              <a:t>Hoe kan je jouw klanten nog beter bedienen?</a:t>
            </a:r>
            <a:endParaRPr sz="3000" b="0"/>
          </a:p>
          <a:p>
            <a:pPr marL="0" lvl="0" indent="0" algn="l" rtl="0">
              <a:spcBef>
                <a:spcPts val="1000"/>
              </a:spcBef>
              <a:spcAft>
                <a:spcPts val="1000"/>
              </a:spcAft>
              <a:buNone/>
            </a:pPr>
            <a:r>
              <a:rPr lang="nl" sz="3000" b="0"/>
              <a:t>Wie kan jou helpen in het scherp houden van de eigen vaardigheden? </a:t>
            </a:r>
            <a:br>
              <a:rPr lang="nl" sz="3000" b="0"/>
            </a:br>
            <a:r>
              <a:rPr lang="nl" sz="3000" b="0"/>
              <a:t>Zijn er partners waarbij je terecht kan, bijvoorbeeld vanuit het eigen netwerk? </a:t>
            </a:r>
            <a:br>
              <a:rPr lang="nl" sz="3000" b="0"/>
            </a:br>
            <a:r>
              <a:rPr lang="nl" sz="3000" b="0"/>
              <a:t>Hoe bouw je dit systematisch in?</a:t>
            </a:r>
            <a:endParaRPr sz="30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Analyse</a:t>
            </a:r>
            <a:endParaRPr/>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7A8221A0-F509-4972-AFE2-9AE8F9BEC52E}"/>
</file>

<file path=customXml/itemProps2.xml><?xml version="1.0" encoding="utf-8"?>
<ds:datastoreItem xmlns:ds="http://schemas.openxmlformats.org/officeDocument/2006/customXml" ds:itemID="{A5FBCE62-7E74-4495-81C7-7FF9003DA4D2}"/>
</file>

<file path=customXml/itemProps3.xml><?xml version="1.0" encoding="utf-8"?>
<ds:datastoreItem xmlns:ds="http://schemas.openxmlformats.org/officeDocument/2006/customXml" ds:itemID="{F7EB2BDC-BB95-4024-8DA7-ED1FB4138477}"/>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Diavoorstelling (16:9)</PresentationFormat>
  <Paragraphs>62</Paragraphs>
  <Slides>27</Slides>
  <Notes>27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27</vt:i4>
      </vt:variant>
    </vt:vector>
  </HeadingPairs>
  <TitlesOfParts>
    <vt:vector size="31" baseType="lpstr">
      <vt:lpstr>PT Serif</vt:lpstr>
      <vt:lpstr>Open Sans</vt:lpstr>
      <vt:lpstr>Arial</vt:lpstr>
      <vt:lpstr>SERV – Zelf training geven</vt:lpstr>
      <vt:lpstr>tijd maken  voor opleiding </vt:lpstr>
      <vt:lpstr>Introductie</vt:lpstr>
      <vt:lpstr>Hoe zijn opleidingen nu georganiseerd in mijn organisatie? Eerder ad hoc of planmatig? Welke opleidingen zijn er georganiseerd? Inhoud? Vorm? Doelpubliek? Evaluatie van de huidige opleidingen: welke zijn nuttig of minder nuttig? Waarom?</vt:lpstr>
      <vt:lpstr>Welke opleidingen zijn nuttig voor ons, nu of in de toekomst? Hoe kan je deze integreren binnen de bestaande werking? Welke vorm kunnen die aannemen? Welke hiervan zou je formeel kunnen organiseren en inplannen? Hoe doe je dit? Budget? Wie betrekken? Hoe zorg je voor een zo breed mogelijk bereik? Communicatie en gedragenheid van het plan? Nazorg van de opleiding? Hoe kan je deze verankeren binnen de organisatie?</vt:lpstr>
      <vt:lpstr>Welke randvoorwaarden zijn nodig?  Wat zijn in jouw organisatie remmers en motors als je meer tijd wil maken voor opleiding?</vt:lpstr>
      <vt:lpstr>Vragen voor zelfstandige ondernemers</vt:lpstr>
      <vt:lpstr>Hoe zorg je ervoor dat je voldoende investeert in jezelf, de eigen competenties en vaardigheden?  Wat doe je nu al?  Wat zou je nog willen bijleren? Waarom is dat belangrijk voor jouw zaak?</vt:lpstr>
      <vt:lpstr>Hoe kan je jouw klanten nog beter bedienen? Wie kan jou helpen in het scherp houden van de eigen vaardigheden?  Zijn er partners waarbij je terecht kan, bijvoorbeeld vanuit het eigen netwerk?  Hoe bouw je dit systematisch in?</vt:lpstr>
      <vt:lpstr>Analyse</vt:lpstr>
      <vt:lpstr>Wat zijn de voor- en nadelen voor jouw organisatie en/of jezelf als je tijd maakt voor opleiding?</vt:lpstr>
      <vt:lpstr>Wat zijn sterktes en zwaktes in jouw organisatie als het gaat over opleiding?  Welke risico’s en kansen zijn er?</vt:lpstr>
      <vt:lpstr>Hoe kan je de nadelen beperken? Blijft het nadeel even groot op langere termijn?</vt:lpstr>
      <vt:lpstr>Hoe kan je inspelen op de huidige zwaktes binnen jouw organisatie? Hoe kan je via de kansen bij het meer tijd nemen voor opleiding de nadelen minimaliseren en de voordelen maximaliseren?</vt:lpstr>
      <vt:lpstr>Wat is ‘opleiding’?  Op welke manier kan je deze organiseren?  Hoe doe je dit op de werkvloer? Wie kan je betrekken?</vt:lpstr>
      <vt:lpstr>Rollenspel</vt:lpstr>
      <vt:lpstr>Wat deed de leidinggevende goed en minder goed? Hoe kan je het nog aanpakken?</vt:lpstr>
      <vt:lpstr>Wat was de ervaring van de leidinggevende en de medewerker na het gesprek? Werd het doel bereikt? Kan de groep tips formuleren?   </vt:lpstr>
      <vt:lpstr>Afsluiter</vt:lpstr>
      <vt:lpstr>Hoeveel tijd maak je vrij voor het volgen van opleiding? Is dit de laatste jaren meer of minder? Waarom? Wat zorgt ervoor dat je meer tijd vrij maakt voor opleiding?</vt:lpstr>
      <vt:lpstr>Welke opleidingen heb je nodig in jouw werk? Waarom? Maak je hier al voldoende tijd voor? Waarom wel/niet? </vt:lpstr>
      <vt:lpstr>In hoeverre is er sprake van een leercultuur in jouw organisatie? Hoe merk je dat? Wat kan helpen om (nog meer) een leercultuur op te bouwen?</vt:lpstr>
      <vt:lpstr>Beoordeel volgende uitspraak: ‘Tijd maken voor opleiding is niet voor iedereen weggelegd. Het kan pas wanneer je zaak of je werk goed draait en je tijd in overschot hebt.’</vt:lpstr>
      <vt:lpstr>Beoordeel volgende uitspraak: ‘Tijd maken voor opleiding moet je vooral doen wanneer je in een nieuwe job start. Daarna komt het er toch niet meer van.’</vt:lpstr>
      <vt:lpstr>Beoordeel volgende uitspraak: ‘Willy, je hoeft de opleiding niet te volgen, aangezien je binnenkort toch met pensioen gaat.’</vt:lpstr>
      <vt:lpstr>Beoordeel volgende uitspraak: ‘We kunnen maar beter goed nadenken over wie we de opleiding laten volgen. Als ze vertrekken uit de organisatie is de opleiding voor niks geweest.’</vt:lpstr>
      <vt:lpstr>Beoordeel volgende uitspraak: ‘Laat mijn collega maar de opleiding volgen, ik laat al die nieuwigheden liever aan mij voorbij gaan.’</vt:lpstr>
      <vt:lpstr>Beoordeel volgende uitspraak: ‘Opleiding volgen? Waarvoor is dat nu goed? Ik heb al lang genoeg achter de schoolbanken gezeten.’ Of ‘Ik doe mijn werk al jaren, wie gaat me nog iets kunnen bijleren?’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 maken  voor opleiding </dc:title>
  <cp:lastModifiedBy>Tom Seymoens</cp:lastModifiedBy>
  <cp:revision>1</cp:revision>
  <dcterms:modified xsi:type="dcterms:W3CDTF">2023-08-14T11:48:16Z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